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1" r:id="rId5"/>
    <p:sldId id="263" r:id="rId6"/>
    <p:sldId id="275" r:id="rId7"/>
    <p:sldId id="264" r:id="rId8"/>
    <p:sldId id="267" r:id="rId9"/>
    <p:sldId id="268" r:id="rId10"/>
    <p:sldId id="270" r:id="rId11"/>
    <p:sldId id="272" r:id="rId12"/>
    <p:sldId id="271" r:id="rId13"/>
    <p:sldId id="269" r:id="rId14"/>
    <p:sldId id="273" r:id="rId15"/>
    <p:sldId id="266" r:id="rId16"/>
    <p:sldId id="276" r:id="rId17"/>
    <p:sldId id="284" r:id="rId18"/>
    <p:sldId id="283" r:id="rId19"/>
    <p:sldId id="277" r:id="rId20"/>
    <p:sldId id="286" r:id="rId21"/>
    <p:sldId id="285" r:id="rId22"/>
    <p:sldId id="278" r:id="rId23"/>
    <p:sldId id="289" r:id="rId24"/>
    <p:sldId id="288" r:id="rId25"/>
    <p:sldId id="290"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27.05.2020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27.05.2020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27.05.2020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27.05.2020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27.05.2020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27.05.2020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27.05.2020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27.05.2020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27.05.2020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27.05.2020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27.05.2020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DEBCF"/>
            </a:gs>
            <a:gs pos="62000">
              <a:schemeClr val="accent4">
                <a:lumMod val="60000"/>
                <a:lumOff val="40000"/>
              </a:schemeClr>
            </a:gs>
            <a:gs pos="100000">
              <a:srgbClr val="156B13"/>
            </a:gs>
          </a:gsLst>
          <a:lin ang="5400000" scaled="0"/>
          <a:tileRect/>
        </a:gradFill>
        <a:effectLst/>
      </p:bgPr>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27.05.2020</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9.jpg"/><Relationship Id="rId4" Type="http://schemas.openxmlformats.org/officeDocument/2006/relationships/image" Target="../media/image18.jpg"/></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 "/>
          <p:cNvPicPr>
            <a:picLocks noChangeAspect="1" noChangeArrowheads="1"/>
          </p:cNvPicPr>
          <p:nvPr/>
        </p:nvPicPr>
        <p:blipFill>
          <a:blip r:embed="rId2">
            <a:extLst>
              <a:ext uri="{BEBA8EAE-BF5A-486C-A8C5-ECC9F3942E4B}">
                <a14:imgProps xmlns:a14="http://schemas.microsoft.com/office/drawing/2010/main">
                  <a14:imgLayer r:embed="rId3">
                    <a14:imgEffect>
                      <a14:artisticFilmGrain/>
                    </a14:imgEffect>
                  </a14:imgLayer>
                </a14:imgProps>
              </a:ex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s://edu.tatar.ru/upload/anketas/3360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128" y="2204864"/>
            <a:ext cx="2736304" cy="364840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6" name="Заголовок 5"/>
          <p:cNvSpPr>
            <a:spLocks noGrp="1"/>
          </p:cNvSpPr>
          <p:nvPr>
            <p:ph type="title"/>
          </p:nvPr>
        </p:nvSpPr>
        <p:spPr>
          <a:xfrm>
            <a:off x="107504" y="404664"/>
            <a:ext cx="6336704" cy="1647056"/>
          </a:xfrm>
        </p:spPr>
        <p:txBody>
          <a:bodyPr>
            <a:normAutofit/>
          </a:bodyPr>
          <a:lstStyle/>
          <a:p>
            <a:pPr marL="0" indent="0" algn="ctr">
              <a:buNone/>
            </a:pPr>
            <a:r>
              <a:rPr lang="ru-RU" b="1" dirty="0" err="1" smtClean="0">
                <a:ln w="12700">
                  <a:solidFill>
                    <a:schemeClr val="tx2">
                      <a:satMod val="155000"/>
                    </a:schemeClr>
                  </a:solidFill>
                  <a:prstDash val="solid"/>
                </a:ln>
                <a:solidFill>
                  <a:schemeClr val="accent1">
                    <a:lumMod val="60000"/>
                    <a:lumOff val="40000"/>
                  </a:schemeClr>
                </a:solidFill>
                <a:effectLst>
                  <a:outerShdw blurRad="41275" dist="20320" dir="1800000" algn="tl" rotWithShape="0">
                    <a:srgbClr val="000000">
                      <a:alpha val="40000"/>
                    </a:srgbClr>
                  </a:outerShdw>
                </a:effectLst>
              </a:rPr>
              <a:t>Мухутдинова</a:t>
            </a:r>
            <a:r>
              <a:rPr lang="ru-RU" b="1" dirty="0" smtClean="0">
                <a:ln w="12700">
                  <a:solidFill>
                    <a:schemeClr val="tx2">
                      <a:satMod val="155000"/>
                    </a:schemeClr>
                  </a:solidFill>
                  <a:prstDash val="solid"/>
                </a:ln>
                <a:solidFill>
                  <a:schemeClr val="accent1">
                    <a:lumMod val="60000"/>
                    <a:lumOff val="40000"/>
                  </a:schemeClr>
                </a:solidFill>
                <a:effectLst>
                  <a:outerShdw blurRad="41275" dist="20320" dir="1800000" algn="tl" rotWithShape="0">
                    <a:srgbClr val="000000">
                      <a:alpha val="40000"/>
                    </a:srgbClr>
                  </a:outerShdw>
                </a:effectLst>
              </a:rPr>
              <a:t> </a:t>
            </a:r>
            <a:br>
              <a:rPr lang="ru-RU" b="1" dirty="0" smtClean="0">
                <a:ln w="12700">
                  <a:solidFill>
                    <a:schemeClr val="tx2">
                      <a:satMod val="155000"/>
                    </a:schemeClr>
                  </a:solidFill>
                  <a:prstDash val="solid"/>
                </a:ln>
                <a:solidFill>
                  <a:schemeClr val="accent1">
                    <a:lumMod val="60000"/>
                    <a:lumOff val="40000"/>
                  </a:schemeClr>
                </a:solidFill>
                <a:effectLst>
                  <a:outerShdw blurRad="41275" dist="20320" dir="1800000" algn="tl" rotWithShape="0">
                    <a:srgbClr val="000000">
                      <a:alpha val="40000"/>
                    </a:srgbClr>
                  </a:outerShdw>
                </a:effectLst>
              </a:rPr>
            </a:br>
            <a:r>
              <a:rPr lang="ru-RU" b="1" dirty="0" smtClean="0">
                <a:ln w="12700">
                  <a:solidFill>
                    <a:schemeClr val="tx2">
                      <a:satMod val="155000"/>
                    </a:schemeClr>
                  </a:solidFill>
                  <a:prstDash val="solid"/>
                </a:ln>
                <a:solidFill>
                  <a:schemeClr val="accent1">
                    <a:lumMod val="60000"/>
                    <a:lumOff val="40000"/>
                  </a:schemeClr>
                </a:solidFill>
                <a:effectLst>
                  <a:outerShdw blurRad="41275" dist="20320" dir="1800000" algn="tl" rotWithShape="0">
                    <a:srgbClr val="000000">
                      <a:alpha val="40000"/>
                    </a:srgbClr>
                  </a:outerShdw>
                </a:effectLst>
              </a:rPr>
              <a:t>Резеда </a:t>
            </a:r>
            <a:r>
              <a:rPr lang="ru-RU" b="1" dirty="0" err="1" smtClean="0">
                <a:ln w="12700">
                  <a:solidFill>
                    <a:schemeClr val="tx2">
                      <a:satMod val="155000"/>
                    </a:schemeClr>
                  </a:solidFill>
                  <a:prstDash val="solid"/>
                </a:ln>
                <a:solidFill>
                  <a:schemeClr val="accent1">
                    <a:lumMod val="60000"/>
                    <a:lumOff val="40000"/>
                  </a:schemeClr>
                </a:solidFill>
                <a:effectLst>
                  <a:outerShdw blurRad="41275" dist="20320" dir="1800000" algn="tl" rotWithShape="0">
                    <a:srgbClr val="000000">
                      <a:alpha val="40000"/>
                    </a:srgbClr>
                  </a:outerShdw>
                </a:effectLst>
              </a:rPr>
              <a:t>Фависовна</a:t>
            </a:r>
            <a:endParaRPr lang="ru-RU" b="1" dirty="0">
              <a:ln w="12700">
                <a:solidFill>
                  <a:schemeClr val="tx2">
                    <a:satMod val="155000"/>
                  </a:schemeClr>
                </a:solidFill>
                <a:prstDash val="solid"/>
              </a:ln>
              <a:solidFill>
                <a:schemeClr val="accent1">
                  <a:lumMod val="60000"/>
                  <a:lumOff val="40000"/>
                </a:schemeClr>
              </a:solidFill>
              <a:effectLst>
                <a:outerShdw blurRad="41275" dist="20320" dir="1800000" algn="tl" rotWithShape="0">
                  <a:srgbClr val="000000">
                    <a:alpha val="40000"/>
                  </a:srgbClr>
                </a:outerShdw>
              </a:effectLst>
            </a:endParaRPr>
          </a:p>
        </p:txBody>
      </p:sp>
      <p:sp>
        <p:nvSpPr>
          <p:cNvPr id="7" name="Прямоугольник 6"/>
          <p:cNvSpPr/>
          <p:nvPr/>
        </p:nvSpPr>
        <p:spPr>
          <a:xfrm>
            <a:off x="395536" y="2921167"/>
            <a:ext cx="5112568" cy="1107996"/>
          </a:xfrm>
          <a:prstGeom prst="rect">
            <a:avLst/>
          </a:prstGeom>
        </p:spPr>
        <p:txBody>
          <a:bodyPr wrap="square">
            <a:spAutoFit/>
          </a:bodyPr>
          <a:lstStyle/>
          <a:p>
            <a:pPr algn="ctr"/>
            <a:r>
              <a:rPr lang="ru-RU" sz="2200" b="1" dirty="0" smtClean="0">
                <a:solidFill>
                  <a:schemeClr val="accent1">
                    <a:lumMod val="75000"/>
                  </a:schemeClr>
                </a:solidFill>
                <a:latin typeface="Times New Roman" pitchFamily="18" charset="0"/>
                <a:cs typeface="Times New Roman" pitchFamily="18" charset="0"/>
              </a:rPr>
              <a:t>учитель </a:t>
            </a:r>
            <a:r>
              <a:rPr lang="ru-RU" sz="2200" b="1" dirty="0">
                <a:solidFill>
                  <a:schemeClr val="accent1">
                    <a:lumMod val="75000"/>
                  </a:schemeClr>
                </a:solidFill>
                <a:latin typeface="Times New Roman" pitchFamily="18" charset="0"/>
                <a:cs typeface="Times New Roman" pitchFamily="18" charset="0"/>
              </a:rPr>
              <a:t>начальных классов </a:t>
            </a:r>
          </a:p>
          <a:p>
            <a:pPr algn="ctr"/>
            <a:r>
              <a:rPr lang="ru-RU" sz="2200" b="1" dirty="0">
                <a:solidFill>
                  <a:schemeClr val="accent1">
                    <a:lumMod val="75000"/>
                  </a:schemeClr>
                </a:solidFill>
                <a:latin typeface="Times New Roman" pitchFamily="18" charset="0"/>
                <a:cs typeface="Times New Roman" pitchFamily="18" charset="0"/>
              </a:rPr>
              <a:t>МБОУ </a:t>
            </a:r>
            <a:r>
              <a:rPr lang="ru-RU" sz="2200" b="1" dirty="0" smtClean="0">
                <a:solidFill>
                  <a:schemeClr val="accent1">
                    <a:lumMod val="75000"/>
                  </a:schemeClr>
                </a:solidFill>
                <a:latin typeface="Times New Roman" pitchFamily="18" charset="0"/>
                <a:cs typeface="Times New Roman" pitchFamily="18" charset="0"/>
              </a:rPr>
              <a:t>«СОШ№3г</a:t>
            </a:r>
            <a:r>
              <a:rPr lang="ru-RU" sz="2200" b="1" dirty="0">
                <a:solidFill>
                  <a:schemeClr val="accent1">
                    <a:lumMod val="75000"/>
                  </a:schemeClr>
                </a:solidFill>
                <a:latin typeface="Times New Roman" pitchFamily="18" charset="0"/>
                <a:cs typeface="Times New Roman" pitchFamily="18" charset="0"/>
              </a:rPr>
              <a:t>. Лениногорска» </a:t>
            </a:r>
            <a:endParaRPr lang="ru-RU" sz="2200" b="1" dirty="0" smtClean="0">
              <a:solidFill>
                <a:schemeClr val="accent1">
                  <a:lumMod val="75000"/>
                </a:schemeClr>
              </a:solidFill>
              <a:latin typeface="Times New Roman" pitchFamily="18" charset="0"/>
              <a:cs typeface="Times New Roman" pitchFamily="18" charset="0"/>
            </a:endParaRPr>
          </a:p>
          <a:p>
            <a:pPr algn="ctr"/>
            <a:r>
              <a:rPr lang="ru-RU" sz="2200" b="1" dirty="0" smtClean="0">
                <a:solidFill>
                  <a:schemeClr val="accent1">
                    <a:lumMod val="75000"/>
                  </a:schemeClr>
                </a:solidFill>
                <a:latin typeface="Times New Roman" pitchFamily="18" charset="0"/>
                <a:cs typeface="Times New Roman" pitchFamily="18" charset="0"/>
              </a:rPr>
              <a:t>Республики </a:t>
            </a:r>
            <a:r>
              <a:rPr lang="ru-RU" sz="2200" b="1" dirty="0">
                <a:solidFill>
                  <a:schemeClr val="accent1">
                    <a:lumMod val="75000"/>
                  </a:schemeClr>
                </a:solidFill>
                <a:latin typeface="Times New Roman" pitchFamily="18" charset="0"/>
                <a:cs typeface="Times New Roman" pitchFamily="18" charset="0"/>
              </a:rPr>
              <a:t>Татарстан</a:t>
            </a:r>
            <a:endParaRPr lang="ru-RU" sz="2200" b="1" dirty="0">
              <a:solidFill>
                <a:schemeClr val="accent1">
                  <a:lumMod val="7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4043478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041"/>
            <a:ext cx="9124853"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1979712" y="231471"/>
            <a:ext cx="6912768" cy="6370975"/>
          </a:xfrm>
          <a:prstGeom prst="rect">
            <a:avLst/>
          </a:prstGeom>
        </p:spPr>
        <p:txBody>
          <a:bodyPr wrap="square">
            <a:spAutoFit/>
          </a:bodyPr>
          <a:lstStyle/>
          <a:p>
            <a:pPr algn="just"/>
            <a:r>
              <a:rPr lang="ru-RU" sz="2000" b="1" dirty="0" smtClean="0">
                <a:solidFill>
                  <a:schemeClr val="accent4">
                    <a:lumMod val="75000"/>
                  </a:schemeClr>
                </a:solidFill>
                <a:latin typeface="Gabriola" panose="04040605051002020D02" pitchFamily="82" charset="0"/>
              </a:rPr>
              <a:t>        </a:t>
            </a:r>
            <a:r>
              <a:rPr lang="ru-RU" sz="2400" b="1" dirty="0" smtClean="0">
                <a:solidFill>
                  <a:schemeClr val="accent4">
                    <a:lumMod val="75000"/>
                  </a:schemeClr>
                </a:solidFill>
                <a:latin typeface="Gabriola" panose="04040605051002020D02" pitchFamily="82" charset="0"/>
              </a:rPr>
              <a:t>Чтобы </a:t>
            </a:r>
            <a:r>
              <a:rPr lang="ru-RU" sz="2400" b="1" dirty="0">
                <a:solidFill>
                  <a:schemeClr val="accent4">
                    <a:lumMod val="75000"/>
                  </a:schemeClr>
                </a:solidFill>
                <a:latin typeface="Gabriola" panose="04040605051002020D02" pitchFamily="82" charset="0"/>
              </a:rPr>
              <a:t>туда попасть нужно получить </a:t>
            </a:r>
            <a:r>
              <a:rPr lang="ru-RU" sz="2400" b="1" dirty="0" smtClean="0">
                <a:solidFill>
                  <a:schemeClr val="accent4">
                    <a:lumMod val="75000"/>
                  </a:schemeClr>
                </a:solidFill>
                <a:latin typeface="Gabriola" panose="04040605051002020D02" pitchFamily="82" charset="0"/>
              </a:rPr>
              <a:t>ПРИГЛАШЕНИЕ НА БАЛ. </a:t>
            </a:r>
            <a:r>
              <a:rPr lang="ru-RU" sz="2400" b="1" dirty="0">
                <a:solidFill>
                  <a:schemeClr val="accent4">
                    <a:lumMod val="75000"/>
                  </a:schemeClr>
                </a:solidFill>
                <a:latin typeface="Gabriola" panose="04040605051002020D02" pitchFamily="82" charset="0"/>
              </a:rPr>
              <a:t>А для этого нам нужно поучаствовать в литературно-шахматной викторине:</a:t>
            </a:r>
          </a:p>
          <a:p>
            <a:pPr algn="just"/>
            <a:r>
              <a:rPr lang="ru-RU" sz="2400" b="1" dirty="0">
                <a:solidFill>
                  <a:schemeClr val="accent4">
                    <a:lumMod val="75000"/>
                  </a:schemeClr>
                </a:solidFill>
                <a:latin typeface="Gabriola" panose="04040605051002020D02" pitchFamily="82" charset="0"/>
              </a:rPr>
              <a:t>-  Какой знаменитый коротышка играл в Солнечном городе в шахматы с </a:t>
            </a:r>
            <a:r>
              <a:rPr lang="ru-RU" sz="2400" b="1" dirty="0" smtClean="0">
                <a:solidFill>
                  <a:schemeClr val="accent4">
                    <a:lumMod val="75000"/>
                  </a:schemeClr>
                </a:solidFill>
                <a:latin typeface="Gabriola" panose="04040605051002020D02" pitchFamily="82" charset="0"/>
              </a:rPr>
              <a:t>шахматным  автоматом</a:t>
            </a:r>
            <a:r>
              <a:rPr lang="ru-RU" sz="2400" b="1" dirty="0">
                <a:solidFill>
                  <a:schemeClr val="accent4">
                    <a:lumMod val="75000"/>
                  </a:schemeClr>
                </a:solidFill>
                <a:latin typeface="Gabriola" panose="04040605051002020D02" pitchFamily="82" charset="0"/>
              </a:rPr>
              <a:t>? (Незнайка).</a:t>
            </a:r>
          </a:p>
          <a:p>
            <a:pPr algn="just"/>
            <a:r>
              <a:rPr lang="ru-RU" sz="2400" b="1" dirty="0">
                <a:solidFill>
                  <a:schemeClr val="accent4">
                    <a:lumMod val="75000"/>
                  </a:schemeClr>
                </a:solidFill>
                <a:latin typeface="Gabriola" panose="04040605051002020D02" pitchFamily="82" charset="0"/>
              </a:rPr>
              <a:t>- Электронный мальчик, двойник Сережи </a:t>
            </a:r>
            <a:r>
              <a:rPr lang="ru-RU" sz="2400" b="1" dirty="0" err="1">
                <a:solidFill>
                  <a:schemeClr val="accent4">
                    <a:lumMod val="75000"/>
                  </a:schemeClr>
                </a:solidFill>
                <a:latin typeface="Gabriola" panose="04040605051002020D02" pitchFamily="82" charset="0"/>
              </a:rPr>
              <a:t>Сыроежкина</a:t>
            </a:r>
            <a:r>
              <a:rPr lang="ru-RU" sz="2400" b="1" dirty="0">
                <a:solidFill>
                  <a:schemeClr val="accent4">
                    <a:lumMod val="75000"/>
                  </a:schemeClr>
                </a:solidFill>
                <a:latin typeface="Gabriola" panose="04040605051002020D02" pitchFamily="82" charset="0"/>
              </a:rPr>
              <a:t>, предложивший шести </a:t>
            </a:r>
            <a:r>
              <a:rPr lang="ru-RU" sz="2400" b="1" dirty="0" smtClean="0">
                <a:solidFill>
                  <a:schemeClr val="accent4">
                    <a:lumMod val="75000"/>
                  </a:schemeClr>
                </a:solidFill>
                <a:latin typeface="Gabriola" panose="04040605051002020D02" pitchFamily="82" charset="0"/>
              </a:rPr>
              <a:t>экс-чемпионам мира </a:t>
            </a:r>
            <a:r>
              <a:rPr lang="ru-RU" sz="2400" b="1" dirty="0">
                <a:solidFill>
                  <a:schemeClr val="accent4">
                    <a:lumMod val="75000"/>
                  </a:schemeClr>
                </a:solidFill>
                <a:latin typeface="Gabriola" panose="04040605051002020D02" pitchFamily="82" charset="0"/>
              </a:rPr>
              <a:t>по шахматам сеанс одновременной игры (электроник.)</a:t>
            </a:r>
          </a:p>
          <a:p>
            <a:pPr algn="just"/>
            <a:r>
              <a:rPr lang="ru-RU" sz="2400" b="1" dirty="0">
                <a:solidFill>
                  <a:schemeClr val="accent4">
                    <a:lumMod val="75000"/>
                  </a:schemeClr>
                </a:solidFill>
                <a:latin typeface="Gabriola" panose="04040605051002020D02" pitchFamily="82" charset="0"/>
              </a:rPr>
              <a:t>- Девочка из будущего, которая обыграла гроссмейстера в сеансе одновременной игры. (</a:t>
            </a:r>
            <a:r>
              <a:rPr lang="ru-RU" sz="2400" b="1" dirty="0" smtClean="0">
                <a:solidFill>
                  <a:schemeClr val="accent4">
                    <a:lumMod val="75000"/>
                  </a:schemeClr>
                </a:solidFill>
                <a:latin typeface="Gabriola" panose="04040605051002020D02" pitchFamily="82" charset="0"/>
              </a:rPr>
              <a:t>Алиса Селезнева</a:t>
            </a:r>
            <a:r>
              <a:rPr lang="ru-RU" sz="2400" b="1" dirty="0">
                <a:solidFill>
                  <a:schemeClr val="accent4">
                    <a:lumMod val="75000"/>
                  </a:schemeClr>
                </a:solidFill>
                <a:latin typeface="Gabriola" panose="04040605051002020D02" pitchFamily="82" charset="0"/>
              </a:rPr>
              <a:t>)</a:t>
            </a:r>
          </a:p>
          <a:p>
            <a:pPr algn="just"/>
            <a:r>
              <a:rPr lang="ru-RU" sz="2400" b="1" dirty="0">
                <a:solidFill>
                  <a:schemeClr val="accent4">
                    <a:lumMod val="75000"/>
                  </a:schemeClr>
                </a:solidFill>
                <a:latin typeface="Gabriola" panose="04040605051002020D02" pitchFamily="82" charset="0"/>
              </a:rPr>
              <a:t>- Человек из театра Карабаса </a:t>
            </a:r>
            <a:r>
              <a:rPr lang="ru-RU" sz="2400" b="1" dirty="0" err="1">
                <a:solidFill>
                  <a:schemeClr val="accent4">
                    <a:lumMod val="75000"/>
                  </a:schemeClr>
                </a:solidFill>
                <a:latin typeface="Gabriola" panose="04040605051002020D02" pitchFamily="82" charset="0"/>
              </a:rPr>
              <a:t>Барабас</a:t>
            </a:r>
            <a:r>
              <a:rPr lang="ru-RU" sz="2400" b="1" dirty="0">
                <a:solidFill>
                  <a:schemeClr val="accent4">
                    <a:lumMod val="75000"/>
                  </a:schemeClr>
                </a:solidFill>
                <a:latin typeface="Gabriola" panose="04040605051002020D02" pitchFamily="82" charset="0"/>
              </a:rPr>
              <a:t> – «весь клетчатый, как шахматная доска» (Арлекин)</a:t>
            </a:r>
          </a:p>
          <a:p>
            <a:pPr algn="just"/>
            <a:r>
              <a:rPr lang="ru-RU" sz="2400" b="1" dirty="0">
                <a:solidFill>
                  <a:schemeClr val="accent4">
                    <a:lumMod val="75000"/>
                  </a:schemeClr>
                </a:solidFill>
                <a:latin typeface="Gabriola" panose="04040605051002020D02" pitchFamily="82" charset="0"/>
              </a:rPr>
              <a:t>- Девочка, которая испытала много шахматных приключений в Зазеркалье. (Алиса)</a:t>
            </a:r>
          </a:p>
          <a:p>
            <a:pPr algn="just"/>
            <a:r>
              <a:rPr lang="ru-RU" sz="2400" b="1" dirty="0">
                <a:solidFill>
                  <a:schemeClr val="accent4">
                    <a:lumMod val="75000"/>
                  </a:schemeClr>
                </a:solidFill>
                <a:latin typeface="Gabriola" panose="04040605051002020D02" pitchFamily="82" charset="0"/>
              </a:rPr>
              <a:t>- Коротышка, который всегда ходил в клетчатых костюмах. Увидев его издали, </a:t>
            </a:r>
            <a:r>
              <a:rPr lang="ru-RU" sz="2400" b="1" dirty="0" smtClean="0">
                <a:solidFill>
                  <a:schemeClr val="accent4">
                    <a:lumMod val="75000"/>
                  </a:schemeClr>
                </a:solidFill>
                <a:latin typeface="Gabriola" panose="04040605051002020D02" pitchFamily="82" charset="0"/>
              </a:rPr>
              <a:t>другие коротышки </a:t>
            </a:r>
            <a:r>
              <a:rPr lang="ru-RU" sz="2400" b="1" dirty="0">
                <a:solidFill>
                  <a:schemeClr val="accent4">
                    <a:lumMod val="75000"/>
                  </a:schemeClr>
                </a:solidFill>
                <a:latin typeface="Gabriola" panose="04040605051002020D02" pitchFamily="82" charset="0"/>
              </a:rPr>
              <a:t>говорили: «Глядите, вон идет шахматная доска», (</a:t>
            </a:r>
            <a:r>
              <a:rPr lang="ru-RU" sz="2400" b="1" dirty="0" err="1">
                <a:solidFill>
                  <a:schemeClr val="accent4">
                    <a:lumMod val="75000"/>
                  </a:schemeClr>
                </a:solidFill>
                <a:latin typeface="Gabriola" panose="04040605051002020D02" pitchFamily="82" charset="0"/>
              </a:rPr>
              <a:t>Сиропчик</a:t>
            </a:r>
            <a:r>
              <a:rPr lang="ru-RU" sz="2400" b="1" dirty="0">
                <a:solidFill>
                  <a:schemeClr val="accent4">
                    <a:lumMod val="75000"/>
                  </a:schemeClr>
                </a:solidFill>
                <a:latin typeface="Gabriola" panose="04040605051002020D02" pitchFamily="82" charset="0"/>
              </a:rPr>
              <a:t>).</a:t>
            </a:r>
            <a:endParaRPr lang="ru-RU" sz="2400" b="1" dirty="0">
              <a:solidFill>
                <a:schemeClr val="accent4">
                  <a:lumMod val="75000"/>
                </a:schemeClr>
              </a:solidFill>
              <a:latin typeface="Gabriola" panose="04040605051002020D02" pitchFamily="82" charset="0"/>
            </a:endParaRPr>
          </a:p>
        </p:txBody>
      </p:sp>
    </p:spTree>
    <p:extLst>
      <p:ext uri="{BB962C8B-B14F-4D97-AF65-F5344CB8AC3E}">
        <p14:creationId xmlns:p14="http://schemas.microsoft.com/office/powerpoint/2010/main" val="30138368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041"/>
            <a:ext cx="9124853"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907704" y="548680"/>
            <a:ext cx="6768752" cy="5632311"/>
          </a:xfrm>
          <a:prstGeom prst="rect">
            <a:avLst/>
          </a:prstGeom>
        </p:spPr>
        <p:txBody>
          <a:bodyPr wrap="square">
            <a:spAutoFit/>
          </a:bodyPr>
          <a:lstStyle/>
          <a:p>
            <a:pPr algn="just"/>
            <a:r>
              <a:rPr lang="ru-RU" sz="4000" b="1" dirty="0" smtClean="0">
                <a:solidFill>
                  <a:schemeClr val="accent4">
                    <a:lumMod val="75000"/>
                  </a:schemeClr>
                </a:solidFill>
                <a:latin typeface="Gabriola" panose="04040605051002020D02" pitchFamily="82" charset="0"/>
              </a:rPr>
              <a:t>     А потом  мы помогли </a:t>
            </a:r>
            <a:r>
              <a:rPr lang="ru-RU" sz="4000" b="1" dirty="0">
                <a:solidFill>
                  <a:schemeClr val="accent4">
                    <a:lumMod val="75000"/>
                  </a:schemeClr>
                </a:solidFill>
                <a:latin typeface="Gabriola" panose="04040605051002020D02" pitchFamily="82" charset="0"/>
              </a:rPr>
              <a:t>Ладье найти на шахматной доске два пути до замка. Первый путь заключается  в шести ходах, и нужно найти зашифрованное слово. Второй путь заключается в пяти ходах, так же нужно найти зашифрованное слово. На клеточки с нарисованными на них елями становиться нельзя.</a:t>
            </a:r>
          </a:p>
        </p:txBody>
      </p:sp>
    </p:spTree>
    <p:extLst>
      <p:ext uri="{BB962C8B-B14F-4D97-AF65-F5344CB8AC3E}">
        <p14:creationId xmlns:p14="http://schemas.microsoft.com/office/powerpoint/2010/main" val="5041146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Резеда\Desktop\шахматы фото\фото 10.02.2020\IMG-20200208-WA0018.jpe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5791" r="16377"/>
          <a:stretch/>
        </p:blipFill>
        <p:spPr bwMode="auto">
          <a:xfrm rot="5400000">
            <a:off x="1449143" y="563716"/>
            <a:ext cx="6294767" cy="5688632"/>
          </a:xfrm>
          <a:prstGeom prst="rect">
            <a:avLst/>
          </a:prstGeom>
          <a:ln w="762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3150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041"/>
            <a:ext cx="9124853"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1907704" y="404664"/>
            <a:ext cx="6768752" cy="4401205"/>
          </a:xfrm>
          <a:prstGeom prst="rect">
            <a:avLst/>
          </a:prstGeom>
        </p:spPr>
        <p:txBody>
          <a:bodyPr wrap="square">
            <a:spAutoFit/>
          </a:bodyPr>
          <a:lstStyle/>
          <a:p>
            <a:pPr algn="just"/>
            <a:r>
              <a:rPr lang="ru-RU" sz="2800" b="1" dirty="0">
                <a:solidFill>
                  <a:schemeClr val="accent4">
                    <a:lumMod val="75000"/>
                  </a:schemeClr>
                </a:solidFill>
                <a:latin typeface="Gabriola" panose="04040605051002020D02" pitchFamily="82" charset="0"/>
              </a:rPr>
              <a:t>Для облегчения понимания смысла шахматной игры я использовала шахматную сказку Татьяны Огневой «Приключения Алекса в шахматном королевстве».   Язык образов является для детей наиболее привычным и не требует 	больших 	затрат. Благодаря этому учащиеся начинают более осмысленно действовать в ситуациях мини-игр в первой сказке про Алекса.  </a:t>
            </a:r>
            <a:r>
              <a:rPr lang="ru-RU" sz="2800" b="1" dirty="0" smtClean="0">
                <a:solidFill>
                  <a:schemeClr val="accent4">
                    <a:lumMod val="75000"/>
                  </a:schemeClr>
                </a:solidFill>
                <a:latin typeface="Gabriola" panose="04040605051002020D02" pitchFamily="82" charset="0"/>
              </a:rPr>
              <a:t>В сказках </a:t>
            </a:r>
            <a:r>
              <a:rPr lang="ru-RU" sz="2800" b="1" dirty="0">
                <a:solidFill>
                  <a:schemeClr val="accent4">
                    <a:lumMod val="75000"/>
                  </a:schemeClr>
                </a:solidFill>
                <a:latin typeface="Gabriola" panose="04040605051002020D02" pitchFamily="82" charset="0"/>
              </a:rPr>
              <a:t>«Приключения принца», «Возвращение короля», «Принцесса становится </a:t>
            </a:r>
            <a:r>
              <a:rPr lang="ru-RU" sz="2800" b="1" dirty="0" smtClean="0">
                <a:solidFill>
                  <a:schemeClr val="accent4">
                    <a:lumMod val="75000"/>
                  </a:schemeClr>
                </a:solidFill>
                <a:latin typeface="Gabriola" panose="04040605051002020D02" pitchFamily="82" charset="0"/>
              </a:rPr>
              <a:t>королевой» описаны</a:t>
            </a:r>
            <a:r>
              <a:rPr lang="ru-RU" sz="2800" b="1" dirty="0">
                <a:solidFill>
                  <a:schemeClr val="accent4">
                    <a:lumMod val="75000"/>
                  </a:schemeClr>
                </a:solidFill>
                <a:latin typeface="Gabriola" panose="04040605051002020D02" pitchFamily="82" charset="0"/>
              </a:rPr>
              <a:t/>
            </a:r>
            <a:br>
              <a:rPr lang="ru-RU" sz="2800" b="1" dirty="0">
                <a:solidFill>
                  <a:schemeClr val="accent4">
                    <a:lumMod val="75000"/>
                  </a:schemeClr>
                </a:solidFill>
                <a:latin typeface="Gabriola" panose="04040605051002020D02" pitchFamily="82" charset="0"/>
              </a:rPr>
            </a:br>
            <a:r>
              <a:rPr lang="ru-RU" sz="2800" b="1" dirty="0">
                <a:solidFill>
                  <a:schemeClr val="accent4">
                    <a:lumMod val="75000"/>
                  </a:schemeClr>
                </a:solidFill>
                <a:latin typeface="Gabriola" panose="04040605051002020D02" pitchFamily="82" charset="0"/>
              </a:rPr>
              <a:t>авторские методы преподавания. </a:t>
            </a:r>
            <a:endParaRPr lang="ru-RU" sz="2800" b="1" dirty="0">
              <a:solidFill>
                <a:schemeClr val="accent4">
                  <a:lumMod val="75000"/>
                </a:schemeClr>
              </a:solidFill>
              <a:latin typeface="Gabriola" panose="04040605051002020D02" pitchFamily="82" charset="0"/>
            </a:endParaRPr>
          </a:p>
        </p:txBody>
      </p:sp>
    </p:spTree>
    <p:extLst>
      <p:ext uri="{BB962C8B-B14F-4D97-AF65-F5344CB8AC3E}">
        <p14:creationId xmlns:p14="http://schemas.microsoft.com/office/powerpoint/2010/main" val="27425903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Изображение выглядит как внутренний&#10;&#10;Описание создано с очень высокой степенью достоверности">
            <a:extLst>
              <a:ext uri="{FF2B5EF4-FFF2-40B4-BE49-F238E27FC236}">
                <a16:creationId xmlns="" xmlns:a16="http://schemas.microsoft.com/office/drawing/2014/main" id="{85017948-8D5F-42F9-819D-8CDABC5D937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769"/>
          <a:stretch/>
        </p:blipFill>
        <p:spPr>
          <a:xfrm>
            <a:off x="323528" y="238275"/>
            <a:ext cx="2253698" cy="3024336"/>
          </a:xfrm>
          <a:prstGeom prst="rect">
            <a:avLst/>
          </a:prstGeom>
          <a:ln w="88900" cap="sq" cmpd="thickThin">
            <a:solidFill>
              <a:schemeClr val="accent4">
                <a:lumMod val="75000"/>
              </a:schemeClr>
            </a:solidFill>
            <a:prstDash val="solid"/>
            <a:miter lim="800000"/>
          </a:ln>
          <a:effectLst>
            <a:innerShdw blurRad="76200">
              <a:srgbClr val="000000"/>
            </a:innerShdw>
          </a:effectLst>
        </p:spPr>
      </p:pic>
      <p:pic>
        <p:nvPicPr>
          <p:cNvPr id="4" name="Рисунок 3" descr="Изображение выглядит как прибор, швейная машина, здание, внешний&#10;&#10;Описание создано с очень высокой степенью достоверности">
            <a:extLst>
              <a:ext uri="{FF2B5EF4-FFF2-40B4-BE49-F238E27FC236}">
                <a16:creationId xmlns="" xmlns:a16="http://schemas.microsoft.com/office/drawing/2014/main" id="{14FA828E-C042-4158-86A8-030EB10A6BB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083" r="2" b="2"/>
          <a:stretch/>
        </p:blipFill>
        <p:spPr>
          <a:xfrm>
            <a:off x="6202259" y="238275"/>
            <a:ext cx="2160240" cy="3073970"/>
          </a:xfrm>
          <a:prstGeom prst="rect">
            <a:avLst/>
          </a:prstGeom>
          <a:ln w="88900" cap="sq" cmpd="thickThin">
            <a:solidFill>
              <a:schemeClr val="accent4">
                <a:lumMod val="75000"/>
              </a:schemeClr>
            </a:solidFill>
            <a:prstDash val="solid"/>
            <a:miter lim="800000"/>
          </a:ln>
          <a:effectLst>
            <a:innerShdw blurRad="76200">
              <a:srgbClr val="000000"/>
            </a:innerShdw>
          </a:effectLst>
        </p:spPr>
      </p:pic>
      <p:pic>
        <p:nvPicPr>
          <p:cNvPr id="5" name="Рисунок 4" descr="Изображение выглядит как фотография, внутренний&#10;&#10;Описание создано с высокой степенью достоверности">
            <a:extLst>
              <a:ext uri="{FF2B5EF4-FFF2-40B4-BE49-F238E27FC236}">
                <a16:creationId xmlns="" xmlns:a16="http://schemas.microsoft.com/office/drawing/2014/main" id="{B738810A-9A42-45BD-A046-ACB439001B2E}"/>
              </a:ext>
            </a:extLst>
          </p:cNvPr>
          <p:cNvPicPr>
            <a:picLocks noChangeAspect="1"/>
          </p:cNvPicPr>
          <p:nvPr/>
        </p:nvPicPr>
        <p:blipFill rotWithShape="1">
          <a:blip r:embed="rId4">
            <a:extLst>
              <a:ext uri="{28A0092B-C50C-407E-A947-70E740481C1C}">
                <a14:useLocalDpi xmlns:a14="http://schemas.microsoft.com/office/drawing/2010/main" val="0"/>
              </a:ext>
            </a:extLst>
          </a:blip>
          <a:srcRect l="2762" t="3031" r="2253" b="4601"/>
          <a:stretch/>
        </p:blipFill>
        <p:spPr>
          <a:xfrm>
            <a:off x="539552" y="2985761"/>
            <a:ext cx="2327028" cy="2262923"/>
          </a:xfrm>
          <a:prstGeom prst="rect">
            <a:avLst/>
          </a:prstGeom>
          <a:ln w="88900" cap="sq" cmpd="thickThin">
            <a:solidFill>
              <a:schemeClr val="accent4">
                <a:lumMod val="75000"/>
              </a:schemeClr>
            </a:solidFill>
            <a:prstDash val="solid"/>
            <a:miter lim="800000"/>
          </a:ln>
          <a:effectLst>
            <a:innerShdw blurRad="76200">
              <a:srgbClr val="000000"/>
            </a:innerShdw>
          </a:effectLst>
        </p:spPr>
      </p:pic>
      <p:pic>
        <p:nvPicPr>
          <p:cNvPr id="6" name="Рисунок 5">
            <a:extLst>
              <a:ext uri="{FF2B5EF4-FFF2-40B4-BE49-F238E27FC236}">
                <a16:creationId xmlns="" xmlns:a16="http://schemas.microsoft.com/office/drawing/2014/main" id="{736C8A46-9C9C-472D-A637-05E7159E7D26}"/>
              </a:ext>
            </a:extLst>
          </p:cNvPr>
          <p:cNvPicPr>
            <a:picLocks noChangeAspect="1"/>
          </p:cNvPicPr>
          <p:nvPr/>
        </p:nvPicPr>
        <p:blipFill rotWithShape="1">
          <a:blip r:embed="rId5">
            <a:extLst>
              <a:ext uri="{28A0092B-C50C-407E-A947-70E740481C1C}">
                <a14:useLocalDpi xmlns:a14="http://schemas.microsoft.com/office/drawing/2010/main" val="0"/>
              </a:ext>
            </a:extLst>
          </a:blip>
          <a:srcRect l="2680" t="3665" r="2760" b="17084"/>
          <a:stretch/>
        </p:blipFill>
        <p:spPr>
          <a:xfrm>
            <a:off x="3419872" y="861819"/>
            <a:ext cx="2945905" cy="2469007"/>
          </a:xfrm>
          <a:prstGeom prst="rect">
            <a:avLst/>
          </a:prstGeom>
          <a:ln w="88900" cap="sq" cmpd="thickThin">
            <a:solidFill>
              <a:schemeClr val="accent4">
                <a:lumMod val="75000"/>
              </a:schemeClr>
            </a:solidFill>
            <a:prstDash val="solid"/>
            <a:miter lim="800000"/>
          </a:ln>
          <a:effectLst>
            <a:innerShdw blurRad="76200">
              <a:srgbClr val="000000"/>
            </a:innerShdw>
          </a:effectLst>
        </p:spPr>
      </p:pic>
      <p:pic>
        <p:nvPicPr>
          <p:cNvPr id="7" name="Рисунок 6">
            <a:extLst>
              <a:ext uri="{FF2B5EF4-FFF2-40B4-BE49-F238E27FC236}">
                <a16:creationId xmlns="" xmlns:a16="http://schemas.microsoft.com/office/drawing/2014/main" id="{75B1DD3B-AD48-4EC8-BAA0-21D303854F2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05870" y="3597831"/>
            <a:ext cx="2290266" cy="3031514"/>
          </a:xfrm>
          <a:prstGeom prst="rect">
            <a:avLst/>
          </a:prstGeom>
          <a:ln w="88900" cap="sq" cmpd="thickThin">
            <a:solidFill>
              <a:schemeClr val="accent4">
                <a:lumMod val="75000"/>
              </a:schemeClr>
            </a:solidFill>
            <a:prstDash val="solid"/>
            <a:miter lim="800000"/>
          </a:ln>
          <a:effectLst>
            <a:innerShdw blurRad="76200">
              <a:srgbClr val="000000"/>
            </a:innerShdw>
          </a:effectLst>
        </p:spPr>
      </p:pic>
      <p:pic>
        <p:nvPicPr>
          <p:cNvPr id="8" name="Рисунок 7" descr="Изображение выглядит как дерево, стол&#10;&#10;Описание создано с высокой степенью достоверности">
            <a:extLst>
              <a:ext uri="{FF2B5EF4-FFF2-40B4-BE49-F238E27FC236}">
                <a16:creationId xmlns="" xmlns:a16="http://schemas.microsoft.com/office/drawing/2014/main" id="{0A065D26-08D9-4389-B29C-2C9A589DD75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66420" y="3597831"/>
            <a:ext cx="2302923" cy="2981130"/>
          </a:xfrm>
          <a:prstGeom prst="rect">
            <a:avLst/>
          </a:prstGeom>
          <a:ln w="88900" cap="sq" cmpd="thickThin">
            <a:solidFill>
              <a:schemeClr val="accent4">
                <a:lumMod val="75000"/>
              </a:schemeClr>
            </a:solidFill>
            <a:prstDash val="solid"/>
            <a:miter lim="800000"/>
          </a:ln>
          <a:effectLst>
            <a:innerShdw blurRad="76200">
              <a:srgbClr val="000000"/>
            </a:innerShdw>
          </a:effectLst>
        </p:spPr>
      </p:pic>
    </p:spTree>
    <p:extLst>
      <p:ext uri="{BB962C8B-B14F-4D97-AF65-F5344CB8AC3E}">
        <p14:creationId xmlns:p14="http://schemas.microsoft.com/office/powerpoint/2010/main" val="16543152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286" t="13127" r="20238" b="5986"/>
          <a:stretch/>
        </p:blipFill>
        <p:spPr bwMode="auto">
          <a:xfrm>
            <a:off x="539552" y="277941"/>
            <a:ext cx="8136904" cy="6118697"/>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143030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98" y="0"/>
            <a:ext cx="9124853"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Заголовок 2"/>
          <p:cNvSpPr>
            <a:spLocks noGrp="1"/>
          </p:cNvSpPr>
          <p:nvPr>
            <p:ph type="title"/>
          </p:nvPr>
        </p:nvSpPr>
        <p:spPr>
          <a:xfrm>
            <a:off x="1907704" y="1124744"/>
            <a:ext cx="6512511" cy="1143000"/>
          </a:xfrm>
        </p:spPr>
        <p:txBody>
          <a:bodyPr/>
          <a:lstStyle/>
          <a:p>
            <a:r>
              <a:rPr lang="ru-RU" sz="6600" dirty="0" smtClean="0">
                <a:solidFill>
                  <a:schemeClr val="accent4">
                    <a:lumMod val="75000"/>
                  </a:schemeClr>
                </a:solidFill>
                <a:latin typeface="Gabriola" panose="04040605051002020D02" pitchFamily="82" charset="0"/>
              </a:rPr>
              <a:t>Наше творчество</a:t>
            </a:r>
            <a:endParaRPr lang="ru-RU" sz="6600" dirty="0">
              <a:solidFill>
                <a:schemeClr val="accent4">
                  <a:lumMod val="75000"/>
                </a:schemeClr>
              </a:solidFill>
              <a:latin typeface="Gabriola" panose="04040605051002020D02" pitchFamily="82" charset="0"/>
            </a:endParaRPr>
          </a:p>
        </p:txBody>
      </p:sp>
    </p:spTree>
    <p:extLst>
      <p:ext uri="{BB962C8B-B14F-4D97-AF65-F5344CB8AC3E}">
        <p14:creationId xmlns:p14="http://schemas.microsoft.com/office/powerpoint/2010/main" val="18599048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Резеда\Desktop\стих шахматы\depositphotos_6647255-stock-photo-3d-chess-backgroun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8" y="2852936"/>
            <a:ext cx="4865771" cy="3600400"/>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4" name="Заголовок 3"/>
          <p:cNvSpPr>
            <a:spLocks noGrp="1"/>
          </p:cNvSpPr>
          <p:nvPr>
            <p:ph type="title"/>
          </p:nvPr>
        </p:nvSpPr>
        <p:spPr>
          <a:xfrm>
            <a:off x="1906165" y="3140968"/>
            <a:ext cx="6512511" cy="1143000"/>
          </a:xfrm>
        </p:spPr>
        <p:txBody>
          <a:bodyPr>
            <a:noAutofit/>
          </a:bodyPr>
          <a:lstStyle/>
          <a:p>
            <a:pPr marL="0" indent="0" algn="ctr">
              <a:buNone/>
            </a:pPr>
            <a: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УЙНАРГА ӨЙРӘНӘМ...</a:t>
            </a:r>
            <a:b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Өстәлдә ята такта</a:t>
            </a:r>
            <a:b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Шакмаклар бары анда.</a:t>
            </a:r>
            <a:b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Кулым сузыла акка,</a:t>
            </a:r>
            <a:b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Тезәрмен мин барын да.</a:t>
            </a:r>
            <a:b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Өйрәтә укытучым миңа</a:t>
            </a:r>
            <a:b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Фигуралар йөрешен.</a:t>
            </a:r>
            <a:b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Өйрәнермен тырышып</a:t>
            </a:r>
            <a:b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Дустым торсын сөенеп.</a:t>
            </a:r>
            <a:b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Фигуралар күп, әлбәттә,</a:t>
            </a:r>
            <a:b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Кирәк барсын белергә.</a:t>
            </a:r>
            <a:b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Ә хәзергә тырышабыз</a:t>
            </a:r>
            <a:b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Яхшылап өйрәнергә.</a:t>
            </a:r>
            <a:br>
              <a:rPr lang="tt-RU" sz="1200" b="1" dirty="0">
                <a:solidFill>
                  <a:schemeClr val="tx1">
                    <a:lumMod val="65000"/>
                    <a:lumOff val="3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ru-RU" sz="12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pic>
        <p:nvPicPr>
          <p:cNvPr id="5" name="Picture 2" descr="C:\Users\Резеда\Desktop\шахматы фото\20180913_08280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105" t="465" r="5426" b="-465"/>
          <a:stretch/>
        </p:blipFill>
        <p:spPr bwMode="auto">
          <a:xfrm rot="5400000">
            <a:off x="-495856" y="863263"/>
            <a:ext cx="4804042" cy="3453306"/>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781841" y="620688"/>
            <a:ext cx="2472152" cy="1323439"/>
          </a:xfrm>
          <a:prstGeom prst="rect">
            <a:avLst/>
          </a:prstGeom>
        </p:spPr>
        <p:txBody>
          <a:bodyPr wrap="none">
            <a:spAutoFit/>
          </a:bodyPr>
          <a:lstStyle/>
          <a:p>
            <a:r>
              <a:rPr lang="ru-RU" sz="8000" b="1" dirty="0" smtClean="0">
                <a:solidFill>
                  <a:schemeClr val="accent4">
                    <a:lumMod val="75000"/>
                  </a:schemeClr>
                </a:solidFill>
                <a:latin typeface="Gabriola" panose="04040605051002020D02" pitchFamily="82" charset="0"/>
              </a:rPr>
              <a:t>Стихи</a:t>
            </a:r>
            <a:endParaRPr lang="ru-RU" sz="8000" b="1" dirty="0">
              <a:solidFill>
                <a:schemeClr val="accent4">
                  <a:lumMod val="75000"/>
                </a:schemeClr>
              </a:solidFill>
              <a:latin typeface="Gabriola" panose="04040605051002020D02" pitchFamily="82" charset="0"/>
            </a:endParaRPr>
          </a:p>
        </p:txBody>
      </p:sp>
    </p:spTree>
    <p:extLst>
      <p:ext uri="{BB962C8B-B14F-4D97-AF65-F5344CB8AC3E}">
        <p14:creationId xmlns:p14="http://schemas.microsoft.com/office/powerpoint/2010/main" val="5449660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Резеда\Desktop\шахматы фото\20180913_0830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638665">
            <a:off x="1257717" y="1325388"/>
            <a:ext cx="7146901" cy="4288141"/>
          </a:xfrm>
          <a:prstGeom prst="rect">
            <a:avLst/>
          </a:prstGeom>
          <a:solidFill>
            <a:srgbClr val="FFFFFF">
              <a:shade val="85000"/>
            </a:srgbClr>
          </a:solidFill>
          <a:ln w="190500" cap="sq">
            <a:solidFill>
              <a:schemeClr val="accent4">
                <a:lumMod val="60000"/>
                <a:lumOff val="40000"/>
              </a:schemeClr>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67544" y="247092"/>
            <a:ext cx="2619628" cy="1200329"/>
          </a:xfrm>
          <a:prstGeom prst="rect">
            <a:avLst/>
          </a:prstGeom>
        </p:spPr>
        <p:txBody>
          <a:bodyPr wrap="none">
            <a:spAutoFit/>
          </a:bodyPr>
          <a:lstStyle/>
          <a:p>
            <a:r>
              <a:rPr lang="ru-RU" sz="7200" b="1" dirty="0" smtClean="0">
                <a:solidFill>
                  <a:schemeClr val="accent4">
                    <a:lumMod val="75000"/>
                  </a:schemeClr>
                </a:solidFill>
                <a:latin typeface="Gabriola" panose="04040605051002020D02" pitchFamily="82" charset="0"/>
              </a:rPr>
              <a:t>Рисунки</a:t>
            </a:r>
            <a:endParaRPr lang="ru-RU" sz="7200" b="1" dirty="0">
              <a:solidFill>
                <a:schemeClr val="accent4">
                  <a:lumMod val="75000"/>
                </a:schemeClr>
              </a:solidFill>
              <a:latin typeface="Gabriola" panose="04040605051002020D02" pitchFamily="82" charset="0"/>
            </a:endParaRPr>
          </a:p>
        </p:txBody>
      </p:sp>
    </p:spTree>
    <p:extLst>
      <p:ext uri="{BB962C8B-B14F-4D97-AF65-F5344CB8AC3E}">
        <p14:creationId xmlns:p14="http://schemas.microsoft.com/office/powerpoint/2010/main" val="35259506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38975"/>
            <a:ext cx="2890535" cy="1323439"/>
          </a:xfrm>
          <a:prstGeom prst="rect">
            <a:avLst/>
          </a:prstGeom>
        </p:spPr>
        <p:txBody>
          <a:bodyPr wrap="none">
            <a:spAutoFit/>
          </a:bodyPr>
          <a:lstStyle/>
          <a:p>
            <a:r>
              <a:rPr lang="ru-RU" sz="8000" b="1" dirty="0" smtClean="0">
                <a:solidFill>
                  <a:schemeClr val="accent4">
                    <a:lumMod val="75000"/>
                  </a:schemeClr>
                </a:solidFill>
                <a:latin typeface="Gabriola" panose="04040605051002020D02" pitchFamily="82" charset="0"/>
              </a:rPr>
              <a:t>Поделки</a:t>
            </a:r>
            <a:endParaRPr lang="ru-RU" sz="8000" b="1" dirty="0">
              <a:solidFill>
                <a:schemeClr val="accent4">
                  <a:lumMod val="75000"/>
                </a:schemeClr>
              </a:solidFill>
              <a:latin typeface="Gabriola" panose="04040605051002020D02" pitchFamily="82" charset="0"/>
            </a:endParaRPr>
          </a:p>
        </p:txBody>
      </p:sp>
      <p:pic>
        <p:nvPicPr>
          <p:cNvPr id="12290" name="Picture 2" descr="C:\Users\Резеда\Desktop\шахматы фото\20180921_14115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4067944" y="540109"/>
            <a:ext cx="4607928" cy="2764757"/>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2291" name="Picture 3" descr="C:\Users\Резеда\Desktop\шахматы фото\20180914_0806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06623" y="1772816"/>
            <a:ext cx="3475312" cy="2085187"/>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2292" name="Picture 4" descr="C:\Users\Резеда\Desktop\шахматы фото\20180913_08311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637" r="3598"/>
          <a:stretch/>
        </p:blipFill>
        <p:spPr bwMode="auto">
          <a:xfrm rot="10800000">
            <a:off x="4355976" y="3717698"/>
            <a:ext cx="4607928" cy="2734972"/>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2293" name="Picture 5" descr="C:\Users\Резеда\Desktop\шахматы фото\20180913_08303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800000">
            <a:off x="251520" y="4292431"/>
            <a:ext cx="3600400" cy="2160240"/>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1222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 "/>
          <p:cNvPicPr>
            <a:picLocks noChangeAspect="1" noChangeArrowheads="1"/>
          </p:cNvPicPr>
          <p:nvPr/>
        </p:nvPicPr>
        <p:blipFill>
          <a:blip r:embed="rId2">
            <a:extLst>
              <a:ext uri="{BEBA8EAE-BF5A-486C-A8C5-ECC9F3942E4B}">
                <a14:imgProps xmlns:a14="http://schemas.microsoft.com/office/drawing/2010/main">
                  <a14:imgLayer r:embed="rId3">
                    <a14:imgEffect>
                      <a14:artisticCement/>
                    </a14:imgEffect>
                  </a14:imgLayer>
                </a14:imgProps>
              </a:ex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827584" y="980728"/>
            <a:ext cx="7920880" cy="3785652"/>
          </a:xfrm>
          <a:prstGeom prst="rect">
            <a:avLst/>
          </a:prstGeom>
        </p:spPr>
        <p:txBody>
          <a:bodyPr wrap="square">
            <a:spAutoFit/>
          </a:bodyPr>
          <a:lstStyle/>
          <a:p>
            <a:pPr algn="just"/>
            <a:r>
              <a:rPr lang="ru-RU" sz="2400" b="1" dirty="0" smtClean="0">
                <a:latin typeface="Bookman Old Style" panose="02050604050505020204" pitchFamily="18" charset="0"/>
              </a:rPr>
              <a:t>      … Весь </a:t>
            </a:r>
            <a:r>
              <a:rPr lang="ru-RU" sz="2400" b="1" dirty="0">
                <a:latin typeface="Bookman Old Style" panose="02050604050505020204" pitchFamily="18" charset="0"/>
              </a:rPr>
              <a:t>этот мир — шахматы (если только, конечно, это можно назвать миром). Это одна большая - пребольшая партия. Ой, как интересно! И как бы мне хотелось, чтобы меня приняли в эту игру! Я даже согласна быть Пешкой, только бы меня взяли. Хотя, конечно, больше всего мне бы хотелось быть Королевой</a:t>
            </a:r>
            <a:r>
              <a:rPr lang="ru-RU" sz="2400" b="1" dirty="0" smtClean="0">
                <a:latin typeface="Bookman Old Style" panose="02050604050505020204" pitchFamily="18" charset="0"/>
              </a:rPr>
              <a:t>!</a:t>
            </a:r>
          </a:p>
          <a:p>
            <a:endParaRPr lang="ru-RU" sz="2400" b="1" dirty="0">
              <a:latin typeface="Bookman Old Style" panose="02050604050505020204" pitchFamily="18" charset="0"/>
            </a:endParaRPr>
          </a:p>
          <a:p>
            <a:r>
              <a:rPr lang="ru-RU" sz="2400" b="1" dirty="0">
                <a:latin typeface="Bookman Old Style" panose="02050604050505020204" pitchFamily="18" charset="0"/>
              </a:rPr>
              <a:t> </a:t>
            </a:r>
            <a:r>
              <a:rPr lang="ru-RU" sz="2400" b="1" dirty="0" smtClean="0">
                <a:latin typeface="Bookman Old Style" panose="02050604050505020204" pitchFamily="18" charset="0"/>
              </a:rPr>
              <a:t>              </a:t>
            </a:r>
            <a:r>
              <a:rPr lang="ru-RU" sz="2400" b="1" i="1" dirty="0" smtClean="0">
                <a:latin typeface="Bookman Old Style" panose="02050604050505020204" pitchFamily="18" charset="0"/>
              </a:rPr>
              <a:t>Льюис </a:t>
            </a:r>
            <a:r>
              <a:rPr lang="ru-RU" sz="2400" b="1" i="1" dirty="0">
                <a:latin typeface="Bookman Old Style" panose="02050604050505020204" pitchFamily="18" charset="0"/>
              </a:rPr>
              <a:t>Кэрролл. Алиса в Зазеркалье</a:t>
            </a:r>
            <a:endParaRPr lang="ru-RU" sz="2400" b="1" dirty="0">
              <a:latin typeface="Bookman Old Style" panose="02050604050505020204" pitchFamily="18" charset="0"/>
            </a:endParaRPr>
          </a:p>
        </p:txBody>
      </p:sp>
      <p:pic>
        <p:nvPicPr>
          <p:cNvPr id="1026" name="Picture 2" descr="C:\Users\Резеда\Desktop\depositphotos_139130672-stock-illustration-chessboard-with-chess-icons.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512" y="4581128"/>
            <a:ext cx="2251465" cy="2055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58384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21" y="0"/>
            <a:ext cx="9124853"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Заголовок 2"/>
          <p:cNvSpPr>
            <a:spLocks noGrp="1"/>
          </p:cNvSpPr>
          <p:nvPr>
            <p:ph type="title"/>
          </p:nvPr>
        </p:nvSpPr>
        <p:spPr>
          <a:xfrm>
            <a:off x="1979712" y="908720"/>
            <a:ext cx="6512511" cy="1143000"/>
          </a:xfrm>
        </p:spPr>
        <p:txBody>
          <a:bodyPr/>
          <a:lstStyle/>
          <a:p>
            <a:r>
              <a:rPr lang="ru-RU" sz="7200" dirty="0" smtClean="0">
                <a:solidFill>
                  <a:schemeClr val="accent4">
                    <a:lumMod val="75000"/>
                  </a:schemeClr>
                </a:solidFill>
                <a:latin typeface="Gabriola" panose="04040605051002020D02" pitchFamily="82" charset="0"/>
              </a:rPr>
              <a:t>Наши достижения</a:t>
            </a:r>
            <a:endParaRPr lang="ru-RU" sz="7200" dirty="0">
              <a:solidFill>
                <a:schemeClr val="accent4">
                  <a:lumMod val="75000"/>
                </a:schemeClr>
              </a:solidFill>
              <a:latin typeface="Gabriola" panose="04040605051002020D02" pitchFamily="82" charset="0"/>
            </a:endParaRPr>
          </a:p>
        </p:txBody>
      </p:sp>
    </p:spTree>
    <p:extLst>
      <p:ext uri="{BB962C8B-B14F-4D97-AF65-F5344CB8AC3E}">
        <p14:creationId xmlns:p14="http://schemas.microsoft.com/office/powerpoint/2010/main" val="41191873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Резеда\Desktop\шахматы фото\27-05-2020_22-22-22\IMG_20180919_11221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404664"/>
            <a:ext cx="3888432" cy="2916324"/>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3315" name="Picture 3" descr="C:\Users\Резеда\Desktop\шахматы фото\20180130_10203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5976" y="3573016"/>
            <a:ext cx="4560506" cy="2736304"/>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836029" y="1052736"/>
            <a:ext cx="3600399" cy="1143000"/>
          </a:xfrm>
        </p:spPr>
        <p:txBody>
          <a:bodyPr/>
          <a:lstStyle/>
          <a:p>
            <a:pPr marL="0" indent="0" algn="ctr">
              <a:buNone/>
            </a:pPr>
            <a:r>
              <a:rPr lang="ru-RU" dirty="0" smtClean="0">
                <a:solidFill>
                  <a:schemeClr val="accent4">
                    <a:lumMod val="75000"/>
                  </a:schemeClr>
                </a:solidFill>
                <a:latin typeface="Gabriola" panose="04040605051002020D02" pitchFamily="82" charset="0"/>
              </a:rPr>
              <a:t>Шахматные турниры</a:t>
            </a:r>
            <a:endParaRPr lang="ru-RU" dirty="0">
              <a:solidFill>
                <a:schemeClr val="accent4">
                  <a:lumMod val="75000"/>
                </a:schemeClr>
              </a:solidFill>
              <a:latin typeface="Gabriola" panose="04040605051002020D02" pitchFamily="82" charset="0"/>
            </a:endParaRPr>
          </a:p>
        </p:txBody>
      </p:sp>
    </p:spTree>
    <p:extLst>
      <p:ext uri="{BB962C8B-B14F-4D97-AF65-F5344CB8AC3E}">
        <p14:creationId xmlns:p14="http://schemas.microsoft.com/office/powerpoint/2010/main" val="35185892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C:\Users\Резеда\Desktop\шахматы фото\WhatsApp Unknown 2020-05-27 at 23.45.00\WhatsApp Image 2020-05-27 at 20.18.27.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8814" y="242685"/>
            <a:ext cx="2880321" cy="2160240"/>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9221" name="Picture 5" descr="C:\Users\Резеда\Desktop\шахматы фото\WhatsApp Unknown 2020-05-27 at 23.45.00\WhatsApp Image 2020-05-27 at 20.23.48 (1).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8143" y="4369076"/>
            <a:ext cx="2976331" cy="2232248"/>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9222" name="Picture 6" descr="C:\Users\Резеда\Desktop\Работа 2019-2020\фотографии 2019\фото 30.04.2020\IMG-20200427-WA009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4287" y="2681713"/>
            <a:ext cx="3327751" cy="2485414"/>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9223" name="Picture 7" descr="C:\Users\Резеда\Desktop\Работа 2019-2020\фотографии 2019\фото 30.04.2020\IMG-20200427-WA009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87778" y="2392550"/>
            <a:ext cx="2297806" cy="3063741"/>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696468" y="620688"/>
            <a:ext cx="5196012" cy="1323439"/>
          </a:xfrm>
          <a:prstGeom prst="rect">
            <a:avLst/>
          </a:prstGeom>
        </p:spPr>
        <p:txBody>
          <a:bodyPr wrap="square">
            <a:spAutoFit/>
          </a:bodyPr>
          <a:lstStyle/>
          <a:p>
            <a:pPr algn="ctr"/>
            <a:r>
              <a:rPr lang="ru-RU" sz="4000" b="1" dirty="0" smtClean="0">
                <a:solidFill>
                  <a:schemeClr val="accent4">
                    <a:lumMod val="75000"/>
                  </a:schemeClr>
                </a:solidFill>
                <a:latin typeface="Gabriola" panose="04040605051002020D02" pitchFamily="82" charset="0"/>
                <a:cs typeface="Times New Roman" pitchFamily="18" charset="0"/>
              </a:rPr>
              <a:t>Всероссийская  олимпиада  </a:t>
            </a:r>
            <a:r>
              <a:rPr lang="ru-RU" sz="4000" b="1" dirty="0">
                <a:solidFill>
                  <a:schemeClr val="accent4">
                    <a:lumMod val="75000"/>
                  </a:schemeClr>
                </a:solidFill>
                <a:latin typeface="Gabriola" panose="04040605051002020D02" pitchFamily="82" charset="0"/>
                <a:cs typeface="Times New Roman" pitchFamily="18" charset="0"/>
              </a:rPr>
              <a:t>по шахматам «Белая пешка» </a:t>
            </a:r>
            <a:endParaRPr lang="ru-RU" sz="4000" dirty="0">
              <a:solidFill>
                <a:schemeClr val="accent4">
                  <a:lumMod val="75000"/>
                </a:schemeClr>
              </a:solidFill>
              <a:latin typeface="Gabriola" panose="04040605051002020D02" pitchFamily="82" charset="0"/>
            </a:endParaRPr>
          </a:p>
        </p:txBody>
      </p:sp>
    </p:spTree>
    <p:extLst>
      <p:ext uri="{BB962C8B-B14F-4D97-AF65-F5344CB8AC3E}">
        <p14:creationId xmlns:p14="http://schemas.microsoft.com/office/powerpoint/2010/main" val="18228818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Резеда\Desktop\шахматы фото\скан1.jpe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867" r="5652" b="2555"/>
          <a:stretch/>
        </p:blipFill>
        <p:spPr bwMode="auto">
          <a:xfrm rot="5400000">
            <a:off x="1167119" y="-342689"/>
            <a:ext cx="2826168" cy="3937286"/>
          </a:xfrm>
          <a:prstGeom prst="rect">
            <a:avLst/>
          </a:prstGeom>
          <a:noFill/>
          <a:ln>
            <a:solidFill>
              <a:schemeClr val="accent4">
                <a:lumMod val="75000"/>
              </a:schemeClr>
            </a:solidFill>
          </a:ln>
          <a:extLst>
            <a:ext uri="{909E8E84-426E-40DD-AFC4-6F175D3DCCD1}">
              <a14:hiddenFill xmlns:a14="http://schemas.microsoft.com/office/drawing/2010/main">
                <a:solidFill>
                  <a:srgbClr val="FFFFFF"/>
                </a:solidFill>
              </a14:hiddenFill>
            </a:ext>
          </a:extLst>
        </p:spPr>
      </p:pic>
      <p:pic>
        <p:nvPicPr>
          <p:cNvPr id="14339" name="Picture 3" descr="C:\Users\Резеда\Desktop\шахматы фото\скан2.jpe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007"/>
          <a:stretch/>
        </p:blipFill>
        <p:spPr bwMode="auto">
          <a:xfrm>
            <a:off x="5652120" y="404664"/>
            <a:ext cx="2934785" cy="4161081"/>
          </a:xfrm>
          <a:prstGeom prst="rect">
            <a:avLst/>
          </a:prstGeom>
          <a:noFill/>
          <a:ln>
            <a:solidFill>
              <a:schemeClr val="accent4">
                <a:lumMod val="75000"/>
              </a:schemeClr>
            </a:solidFill>
          </a:ln>
          <a:extLst>
            <a:ext uri="{909E8E84-426E-40DD-AFC4-6F175D3DCCD1}">
              <a14:hiddenFill xmlns:a14="http://schemas.microsoft.com/office/drawing/2010/main">
                <a:solidFill>
                  <a:srgbClr val="FFFFFF"/>
                </a:solidFill>
              </a14:hiddenFill>
            </a:ext>
          </a:extLst>
        </p:spPr>
      </p:pic>
      <p:pic>
        <p:nvPicPr>
          <p:cNvPr id="14340" name="Picture 4" descr="C:\Users\Резеда\Desktop\шахматы фото\скан3.jpe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4401"/>
          <a:stretch/>
        </p:blipFill>
        <p:spPr bwMode="auto">
          <a:xfrm>
            <a:off x="2339752" y="2852936"/>
            <a:ext cx="2808312" cy="3768343"/>
          </a:xfrm>
          <a:prstGeom prst="rect">
            <a:avLst/>
          </a:prstGeom>
          <a:noFill/>
          <a:ln>
            <a:solidFill>
              <a:schemeClr val="accent4">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13345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21" y="0"/>
            <a:ext cx="9124853"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187624" y="548680"/>
            <a:ext cx="7704856" cy="1446550"/>
          </a:xfrm>
          <a:prstGeom prst="rect">
            <a:avLst/>
          </a:prstGeom>
        </p:spPr>
        <p:txBody>
          <a:bodyPr wrap="square">
            <a:spAutoFit/>
          </a:bodyPr>
          <a:lstStyle/>
          <a:p>
            <a:pPr algn="ctr"/>
            <a:r>
              <a:rPr lang="ru-RU" sz="4400" b="1" dirty="0">
                <a:solidFill>
                  <a:schemeClr val="accent4">
                    <a:lumMod val="75000"/>
                  </a:schemeClr>
                </a:solidFill>
                <a:latin typeface="Gabriola" panose="04040605051002020D02" pitchFamily="82" charset="0"/>
                <a:cs typeface="Times New Roman" pitchFamily="18" charset="0"/>
              </a:rPr>
              <a:t>Финал всероссийской олимпиады по шахматам «Белая пешка»  </a:t>
            </a:r>
            <a:endParaRPr lang="ru-RU" sz="4400" b="1" dirty="0">
              <a:solidFill>
                <a:schemeClr val="accent4">
                  <a:lumMod val="75000"/>
                </a:schemeClr>
              </a:solidFill>
              <a:latin typeface="Gabriola" panose="04040605051002020D02" pitchFamily="82" charset="0"/>
              <a:cs typeface="Times New Roman" pitchFamily="18" charset="0"/>
            </a:endParaRPr>
          </a:p>
        </p:txBody>
      </p:sp>
      <p:sp>
        <p:nvSpPr>
          <p:cNvPr id="5" name="Прямоугольник 4"/>
          <p:cNvSpPr/>
          <p:nvPr/>
        </p:nvSpPr>
        <p:spPr>
          <a:xfrm>
            <a:off x="2299498" y="2204864"/>
            <a:ext cx="6160934" cy="2400657"/>
          </a:xfrm>
          <a:prstGeom prst="rect">
            <a:avLst/>
          </a:prstGeom>
        </p:spPr>
        <p:txBody>
          <a:bodyPr wrap="square">
            <a:spAutoFit/>
          </a:bodyPr>
          <a:lstStyle/>
          <a:p>
            <a:pPr algn="just"/>
            <a:r>
              <a:rPr lang="ru-RU" sz="3200" b="1" dirty="0" smtClean="0">
                <a:solidFill>
                  <a:schemeClr val="accent4">
                    <a:lumMod val="75000"/>
                  </a:schemeClr>
                </a:solidFill>
                <a:latin typeface="Gabriola" panose="04040605051002020D02" pitchFamily="82" charset="0"/>
                <a:cs typeface="Times New Roman" pitchFamily="18" charset="0"/>
              </a:rPr>
              <a:t>Команда нашей школы заняла  </a:t>
            </a:r>
            <a:r>
              <a:rPr lang="ru-RU" sz="5400" b="1" dirty="0" smtClean="0">
                <a:solidFill>
                  <a:schemeClr val="accent4">
                    <a:lumMod val="75000"/>
                  </a:schemeClr>
                </a:solidFill>
                <a:latin typeface="Gabriola" panose="04040605051002020D02" pitchFamily="82" charset="0"/>
                <a:cs typeface="Times New Roman" pitchFamily="18" charset="0"/>
              </a:rPr>
              <a:t>2 </a:t>
            </a:r>
            <a:r>
              <a:rPr lang="ru-RU" sz="3200" b="1" dirty="0" smtClean="0">
                <a:solidFill>
                  <a:schemeClr val="accent4">
                    <a:lumMod val="75000"/>
                  </a:schemeClr>
                </a:solidFill>
                <a:latin typeface="Gabriola" panose="04040605051002020D02" pitchFamily="82" charset="0"/>
                <a:cs typeface="Times New Roman" pitchFamily="18" charset="0"/>
              </a:rPr>
              <a:t>место.</a:t>
            </a:r>
          </a:p>
          <a:p>
            <a:pPr algn="just"/>
            <a:endParaRPr lang="ru-RU" sz="3200" b="1" dirty="0">
              <a:solidFill>
                <a:schemeClr val="accent4">
                  <a:lumMod val="75000"/>
                </a:schemeClr>
              </a:solidFill>
              <a:latin typeface="Gabriola" panose="04040605051002020D02" pitchFamily="82" charset="0"/>
              <a:cs typeface="Times New Roman" pitchFamily="18" charset="0"/>
            </a:endParaRPr>
          </a:p>
          <a:p>
            <a:pPr algn="just"/>
            <a:r>
              <a:rPr lang="ru-RU" sz="3200" b="1" dirty="0" smtClean="0">
                <a:solidFill>
                  <a:schemeClr val="accent4">
                    <a:lumMod val="75000"/>
                  </a:schemeClr>
                </a:solidFill>
                <a:latin typeface="Gabriola" panose="04040605051002020D02" pitchFamily="82" charset="0"/>
                <a:cs typeface="Times New Roman" pitchFamily="18" charset="0"/>
              </a:rPr>
              <a:t> </a:t>
            </a:r>
            <a:r>
              <a:rPr lang="ru-RU" sz="3200" b="1" dirty="0" err="1" smtClean="0">
                <a:solidFill>
                  <a:schemeClr val="accent4">
                    <a:lumMod val="75000"/>
                  </a:schemeClr>
                </a:solidFill>
                <a:latin typeface="Gabriola" panose="04040605051002020D02" pitchFamily="82" charset="0"/>
                <a:cs typeface="Times New Roman" pitchFamily="18" charset="0"/>
              </a:rPr>
              <a:t>Вагизов</a:t>
            </a:r>
            <a:r>
              <a:rPr lang="ru-RU" sz="3200" b="1" dirty="0" smtClean="0">
                <a:solidFill>
                  <a:schemeClr val="accent4">
                    <a:lumMod val="75000"/>
                  </a:schemeClr>
                </a:solidFill>
                <a:latin typeface="Gabriola" panose="04040605051002020D02" pitchFamily="82" charset="0"/>
                <a:cs typeface="Times New Roman" pitchFamily="18" charset="0"/>
              </a:rPr>
              <a:t> Ибрагим и </a:t>
            </a:r>
            <a:r>
              <a:rPr lang="ru-RU" sz="3200" b="1" dirty="0">
                <a:solidFill>
                  <a:schemeClr val="accent4">
                    <a:lumMod val="75000"/>
                  </a:schemeClr>
                </a:solidFill>
                <a:latin typeface="Gabriola" panose="04040605051002020D02" pitchFamily="82" charset="0"/>
                <a:cs typeface="Times New Roman" pitchFamily="18" charset="0"/>
              </a:rPr>
              <a:t>Медведева Александра </a:t>
            </a:r>
            <a:r>
              <a:rPr lang="ru-RU" sz="3200" b="1" dirty="0" smtClean="0">
                <a:solidFill>
                  <a:schemeClr val="accent4">
                    <a:lumMod val="75000"/>
                  </a:schemeClr>
                </a:solidFill>
                <a:latin typeface="Gabriola" panose="04040605051002020D02" pitchFamily="82" charset="0"/>
                <a:cs typeface="Times New Roman" pitchFamily="18" charset="0"/>
              </a:rPr>
              <a:t>стали победителями  олимпиады.</a:t>
            </a:r>
            <a:endParaRPr lang="ru-RU" sz="3200" dirty="0">
              <a:solidFill>
                <a:schemeClr val="accent4">
                  <a:lumMod val="75000"/>
                </a:schemeClr>
              </a:solidFill>
              <a:latin typeface="Gabriola" panose="04040605051002020D02" pitchFamily="82" charset="0"/>
            </a:endParaRPr>
          </a:p>
        </p:txBody>
      </p:sp>
    </p:spTree>
    <p:extLst>
      <p:ext uri="{BB962C8B-B14F-4D97-AF65-F5344CB8AC3E}">
        <p14:creationId xmlns:p14="http://schemas.microsoft.com/office/powerpoint/2010/main" val="42865365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21" y="0"/>
            <a:ext cx="9124853"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051720" y="612844"/>
            <a:ext cx="6552728" cy="3785652"/>
          </a:xfrm>
          <a:prstGeom prst="rect">
            <a:avLst/>
          </a:prstGeom>
        </p:spPr>
        <p:txBody>
          <a:bodyPr wrap="square">
            <a:spAutoFit/>
          </a:bodyPr>
          <a:lstStyle/>
          <a:p>
            <a:pPr algn="just"/>
            <a:r>
              <a:rPr lang="ru-RU" sz="4000" b="1" dirty="0" smtClean="0">
                <a:solidFill>
                  <a:schemeClr val="accent4">
                    <a:lumMod val="75000"/>
                  </a:schemeClr>
                </a:solidFill>
                <a:latin typeface="Gabriola" panose="04040605051002020D02" pitchFamily="82" charset="0"/>
                <a:ea typeface="Verdana" panose="020B0604030504040204" pitchFamily="34" charset="0"/>
              </a:rPr>
              <a:t>          В </a:t>
            </a:r>
            <a:r>
              <a:rPr lang="ru-RU" sz="4000" b="1" dirty="0">
                <a:solidFill>
                  <a:schemeClr val="accent4">
                    <a:lumMod val="75000"/>
                  </a:schemeClr>
                </a:solidFill>
                <a:latin typeface="Gabriola" panose="04040605051002020D02" pitchFamily="82" charset="0"/>
                <a:ea typeface="Verdana" panose="020B0604030504040204" pitchFamily="34" charset="0"/>
              </a:rPr>
              <a:t>шахматах выигрывает каждый. Если ты получаешь удовольствие от игры, а это самое главное, то даже поражение не страшно. Страшно не понять эту волшебную и загадочную игру.</a:t>
            </a:r>
            <a:endParaRPr lang="ru-RU" sz="4000" dirty="0">
              <a:solidFill>
                <a:schemeClr val="accent4">
                  <a:lumMod val="75000"/>
                </a:schemeClr>
              </a:solidFill>
              <a:latin typeface="Gabriola" panose="04040605051002020D02" pitchFamily="82" charset="0"/>
            </a:endParaRPr>
          </a:p>
        </p:txBody>
      </p:sp>
    </p:spTree>
    <p:extLst>
      <p:ext uri="{BB962C8B-B14F-4D97-AF65-F5344CB8AC3E}">
        <p14:creationId xmlns:p14="http://schemas.microsoft.com/office/powerpoint/2010/main" val="42565771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Резеда\Desktop\s12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7" y="-11507"/>
            <a:ext cx="9195598" cy="6869507"/>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55154" y="980726"/>
            <a:ext cx="8496944" cy="1446550"/>
          </a:xfrm>
          <a:prstGeom prst="rect">
            <a:avLst/>
          </a:prstGeom>
        </p:spPr>
        <p:txBody>
          <a:bodyPr wrap="square">
            <a:spAutoFit/>
          </a:bodyPr>
          <a:lstStyle/>
          <a:p>
            <a:pPr algn="ctr"/>
            <a:r>
              <a:rPr lang="ru-RU" sz="4400" b="1" dirty="0" smtClean="0">
                <a:solidFill>
                  <a:schemeClr val="bg1"/>
                </a:solidFill>
                <a:effectLst>
                  <a:outerShdw blurRad="38100" dist="38100" dir="2700000" algn="tl">
                    <a:srgbClr val="000000">
                      <a:alpha val="43137"/>
                    </a:srgbClr>
                  </a:outerShdw>
                </a:effectLst>
                <a:latin typeface="Gabriola" panose="04040605051002020D02" pitchFamily="82" charset="0"/>
                <a:ea typeface="Verdana" panose="020B0604030504040204" pitchFamily="34" charset="0"/>
              </a:rPr>
              <a:t>СКАЗОЧНАЯ ТЕХНОЛОГИЯ ОБУЧЕНИЯ ШАХМАТАМ</a:t>
            </a:r>
            <a:endParaRPr lang="ru-RU" sz="4400" b="1" dirty="0">
              <a:solidFill>
                <a:schemeClr val="bg1"/>
              </a:solidFill>
              <a:effectLst>
                <a:outerShdw blurRad="38100" dist="38100" dir="2700000" algn="tl">
                  <a:srgbClr val="000000">
                    <a:alpha val="43137"/>
                  </a:srgbClr>
                </a:outerShdw>
              </a:effectLst>
              <a:latin typeface="Gabriola" panose="04040605051002020D02" pitchFamily="82" charset="0"/>
              <a:ea typeface="Verdana" panose="020B0604030504040204" pitchFamily="34" charset="0"/>
            </a:endParaRPr>
          </a:p>
        </p:txBody>
      </p:sp>
    </p:spTree>
    <p:extLst>
      <p:ext uri="{BB962C8B-B14F-4D97-AF65-F5344CB8AC3E}">
        <p14:creationId xmlns:p14="http://schemas.microsoft.com/office/powerpoint/2010/main" val="1871228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47" y="0"/>
            <a:ext cx="9124853"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051720" y="260648"/>
            <a:ext cx="6768752" cy="5078313"/>
          </a:xfrm>
          <a:prstGeom prst="rect">
            <a:avLst/>
          </a:prstGeom>
        </p:spPr>
        <p:txBody>
          <a:bodyPr wrap="square">
            <a:spAutoFit/>
          </a:bodyPr>
          <a:lstStyle/>
          <a:p>
            <a:pPr algn="just"/>
            <a:r>
              <a:rPr lang="ru-RU" sz="3600" b="1" dirty="0" smtClean="0">
                <a:latin typeface="Gabriola" panose="04040605051002020D02" pitchFamily="82" charset="0"/>
              </a:rPr>
              <a:t>           </a:t>
            </a:r>
            <a:r>
              <a:rPr lang="ru-RU" sz="3600" b="1" dirty="0" smtClean="0">
                <a:solidFill>
                  <a:schemeClr val="accent4">
                    <a:lumMod val="75000"/>
                  </a:schemeClr>
                </a:solidFill>
                <a:latin typeface="Gabriola" panose="04040605051002020D02" pitchFamily="82" charset="0"/>
              </a:rPr>
              <a:t>Стержневым </a:t>
            </a:r>
            <a:r>
              <a:rPr lang="ru-RU" sz="3600" b="1" dirty="0">
                <a:solidFill>
                  <a:schemeClr val="accent4">
                    <a:lumMod val="75000"/>
                  </a:schemeClr>
                </a:solidFill>
                <a:latin typeface="Gabriola" panose="04040605051002020D02" pitchFamily="82" charset="0"/>
              </a:rPr>
              <a:t>моментом уроков  становится деятельность самих учащихся, когда они наблюдают, сравнивают, классифицируют, группируют, делают выводы, выясняют закономерности. При этом предусматривалось широкое использование занимательного материала, включение в уроки игровых ситуаций, чтение дидактических сказок </a:t>
            </a:r>
            <a:endParaRPr lang="ru-RU" sz="3600" b="1" dirty="0">
              <a:solidFill>
                <a:schemeClr val="accent4">
                  <a:lumMod val="75000"/>
                </a:schemeClr>
              </a:solidFill>
              <a:latin typeface="Gabriola" panose="04040605051002020D02" pitchFamily="82" charset="0"/>
            </a:endParaRPr>
          </a:p>
        </p:txBody>
      </p:sp>
    </p:spTree>
    <p:extLst>
      <p:ext uri="{BB962C8B-B14F-4D97-AF65-F5344CB8AC3E}">
        <p14:creationId xmlns:p14="http://schemas.microsoft.com/office/powerpoint/2010/main" val="21331331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Резеда\Desktop\зп2020081.jpg"/>
          <p:cNvPicPr>
            <a:picLocks noChangeAspect="1" noChangeArrowheads="1"/>
          </p:cNvPicPr>
          <p:nvPr/>
        </p:nvPicPr>
        <p:blipFill rotWithShape="1">
          <a:blip r:embed="rId2">
            <a:extLst>
              <a:ext uri="{28A0092B-C50C-407E-A947-70E740481C1C}">
                <a14:useLocalDpi xmlns:a14="http://schemas.microsoft.com/office/drawing/2010/main" val="0"/>
              </a:ext>
            </a:extLst>
          </a:blip>
          <a:srcRect t="11683" r="3018" b="12016"/>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82624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47" y="0"/>
            <a:ext cx="9124853"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286000" y="612845"/>
            <a:ext cx="6102424" cy="5262979"/>
          </a:xfrm>
          <a:prstGeom prst="rect">
            <a:avLst/>
          </a:prstGeom>
        </p:spPr>
        <p:txBody>
          <a:bodyPr wrap="square">
            <a:spAutoFit/>
          </a:bodyPr>
          <a:lstStyle/>
          <a:p>
            <a:pPr algn="just"/>
            <a:r>
              <a:rPr lang="ru-RU" sz="2800" b="1" dirty="0" smtClean="0">
                <a:solidFill>
                  <a:schemeClr val="accent4">
                    <a:lumMod val="75000"/>
                  </a:schemeClr>
                </a:solidFill>
                <a:latin typeface="Gabriola" panose="04040605051002020D02" pitchFamily="82" charset="0"/>
                <a:ea typeface="Verdana" panose="020B0604030504040204" pitchFamily="34" charset="0"/>
              </a:rPr>
              <a:t>        Обучение </a:t>
            </a:r>
            <a:r>
              <a:rPr lang="ru-RU" sz="2800" b="1" dirty="0">
                <a:solidFill>
                  <a:schemeClr val="accent4">
                    <a:lumMod val="75000"/>
                  </a:schemeClr>
                </a:solidFill>
                <a:latin typeface="Gabriola" panose="04040605051002020D02" pitchFamily="82" charset="0"/>
                <a:ea typeface="Verdana" panose="020B0604030504040204" pitchFamily="34" charset="0"/>
              </a:rPr>
              <a:t>шахматам начинается со сказки. Погружаясь в мир шахматного королевства, учащиеся участвуют в приключениях героя и помогают ему справиться с испытаниями. Благодаря этому дети приобретают навыки планирования и опыта самостоятельного принятия решений.  В процессе выполнения учебных заданий дети не только учатся играть в шахматы и решать задачи, но и тренируют свои интеллектуальные способности, что в итоге повышает обучаемость и школьную успеваемость.</a:t>
            </a:r>
            <a:br>
              <a:rPr lang="ru-RU" sz="2800" b="1" dirty="0">
                <a:solidFill>
                  <a:schemeClr val="accent4">
                    <a:lumMod val="75000"/>
                  </a:schemeClr>
                </a:solidFill>
                <a:latin typeface="Gabriola" panose="04040605051002020D02" pitchFamily="82" charset="0"/>
                <a:ea typeface="Verdana" panose="020B0604030504040204" pitchFamily="34" charset="0"/>
              </a:rPr>
            </a:br>
            <a:endParaRPr lang="ru-RU" sz="2800" b="1" dirty="0">
              <a:solidFill>
                <a:schemeClr val="accent4">
                  <a:lumMod val="75000"/>
                </a:schemeClr>
              </a:solidFill>
              <a:latin typeface="Gabriola" panose="04040605051002020D02" pitchFamily="82" charset="0"/>
              <a:ea typeface="Verdana" panose="020B0604030504040204" pitchFamily="34" charset="0"/>
            </a:endParaRPr>
          </a:p>
        </p:txBody>
      </p:sp>
    </p:spTree>
    <p:extLst>
      <p:ext uri="{BB962C8B-B14F-4D97-AF65-F5344CB8AC3E}">
        <p14:creationId xmlns:p14="http://schemas.microsoft.com/office/powerpoint/2010/main" val="20204908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Резеда\Desktop\шахматы фото\WhatsApp Image 2020-05-27 at 20.28.57 (2).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312231"/>
            <a:ext cx="2811238" cy="3744416"/>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5" name="Picture 2" descr="C:\Users\Резеда\Desktop\шахматы фото\20190920_153417.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058"/>
          <a:stretch/>
        </p:blipFill>
        <p:spPr bwMode="auto">
          <a:xfrm rot="10800000">
            <a:off x="3350790" y="3284984"/>
            <a:ext cx="5420255" cy="3354760"/>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6" name="Picture 3" descr="C:\Users\Резеда\Desktop\шахматы фото\20190920_15342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3366465" y="797686"/>
            <a:ext cx="3733870" cy="2762960"/>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3" name="Заголовок 2"/>
          <p:cNvSpPr>
            <a:spLocks noGrp="1"/>
          </p:cNvSpPr>
          <p:nvPr>
            <p:ph type="title"/>
          </p:nvPr>
        </p:nvSpPr>
        <p:spPr>
          <a:xfrm>
            <a:off x="128413" y="4390864"/>
            <a:ext cx="2931420" cy="1143000"/>
          </a:xfrm>
        </p:spPr>
        <p:txBody>
          <a:bodyPr/>
          <a:lstStyle/>
          <a:p>
            <a:pPr marL="0" indent="0">
              <a:buNone/>
            </a:pPr>
            <a:r>
              <a:rPr lang="ru-RU" sz="4000" dirty="0" smtClean="0">
                <a:solidFill>
                  <a:schemeClr val="accent4">
                    <a:lumMod val="75000"/>
                  </a:schemeClr>
                </a:solidFill>
                <a:latin typeface="Gabriola" panose="04040605051002020D02" pitchFamily="82" charset="0"/>
              </a:rPr>
              <a:t>Наше «Шахматное королевство</a:t>
            </a:r>
            <a:r>
              <a:rPr lang="ru-RU" sz="4000" dirty="0">
                <a:solidFill>
                  <a:schemeClr val="accent4">
                    <a:lumMod val="75000"/>
                  </a:schemeClr>
                </a:solidFill>
                <a:latin typeface="Gabriola" panose="04040605051002020D02" pitchFamily="82" charset="0"/>
              </a:rPr>
              <a:t> </a:t>
            </a:r>
            <a:r>
              <a:rPr lang="ru-RU" sz="4000" dirty="0" smtClean="0">
                <a:solidFill>
                  <a:schemeClr val="accent4">
                    <a:lumMod val="75000"/>
                  </a:schemeClr>
                </a:solidFill>
                <a:latin typeface="Gabriola" panose="04040605051002020D02" pitchFamily="82" charset="0"/>
              </a:rPr>
              <a:t>»</a:t>
            </a:r>
            <a:endParaRPr lang="ru-RU" sz="4000" dirty="0"/>
          </a:p>
        </p:txBody>
      </p:sp>
    </p:spTree>
    <p:extLst>
      <p:ext uri="{BB962C8B-B14F-4D97-AF65-F5344CB8AC3E}">
        <p14:creationId xmlns:p14="http://schemas.microsoft.com/office/powerpoint/2010/main" val="25090833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47" y="0"/>
            <a:ext cx="912485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1979712" y="476672"/>
            <a:ext cx="6512511" cy="1143000"/>
          </a:xfrm>
        </p:spPr>
        <p:txBody>
          <a:bodyPr/>
          <a:lstStyle/>
          <a:p>
            <a:pPr marL="0" indent="0" algn="just">
              <a:buNone/>
            </a:pPr>
            <a:r>
              <a:rPr lang="ru-RU" sz="5400" dirty="0" smtClean="0">
                <a:solidFill>
                  <a:schemeClr val="accent4">
                    <a:lumMod val="75000"/>
                  </a:schemeClr>
                </a:solidFill>
                <a:effectLst/>
                <a:latin typeface="Gabriola" panose="04040605051002020D02" pitchFamily="82" charset="0"/>
              </a:rPr>
              <a:t>   В </a:t>
            </a:r>
            <a:r>
              <a:rPr lang="ru-RU" sz="5400" dirty="0">
                <a:solidFill>
                  <a:schemeClr val="accent4">
                    <a:lumMod val="75000"/>
                  </a:schemeClr>
                </a:solidFill>
                <a:effectLst/>
                <a:latin typeface="Gabriola" panose="04040605051002020D02" pitchFamily="82" charset="0"/>
              </a:rPr>
              <a:t>шахматном королевстве часто устраивают балы</a:t>
            </a:r>
            <a:r>
              <a:rPr lang="ru-RU" sz="5400" dirty="0" smtClean="0">
                <a:solidFill>
                  <a:schemeClr val="accent4">
                    <a:lumMod val="75000"/>
                  </a:schemeClr>
                </a:solidFill>
                <a:effectLst/>
                <a:latin typeface="Gabriola" panose="04040605051002020D02" pitchFamily="82" charset="0"/>
              </a:rPr>
              <a:t>.</a:t>
            </a:r>
            <a:r>
              <a:rPr lang="tt-RU" sz="5400" dirty="0">
                <a:solidFill>
                  <a:schemeClr val="accent4">
                    <a:lumMod val="75000"/>
                  </a:schemeClr>
                </a:solidFill>
                <a:effectLst/>
                <a:latin typeface="Gabriola" panose="04040605051002020D02" pitchFamily="82" charset="0"/>
              </a:rPr>
              <a:t> </a:t>
            </a:r>
            <a:r>
              <a:rPr lang="tt-RU" sz="5400" dirty="0" smtClean="0">
                <a:solidFill>
                  <a:schemeClr val="accent4">
                    <a:lumMod val="75000"/>
                  </a:schemeClr>
                </a:solidFill>
                <a:effectLst/>
                <a:latin typeface="Gabriola" panose="04040605051002020D02" pitchFamily="82" charset="0"/>
              </a:rPr>
              <a:t>Мы придумали нарядные костюмы </a:t>
            </a:r>
            <a:r>
              <a:rPr lang="tt-RU" sz="5400" dirty="0">
                <a:solidFill>
                  <a:schemeClr val="accent4">
                    <a:lumMod val="75000"/>
                  </a:schemeClr>
                </a:solidFill>
                <a:effectLst/>
                <a:latin typeface="Gabriola" panose="04040605051002020D02" pitchFamily="82" charset="0"/>
              </a:rPr>
              <a:t>для Ладьи, чтобы одеть на бал.</a:t>
            </a:r>
            <a:endParaRPr lang="ru-RU" sz="5400" dirty="0">
              <a:solidFill>
                <a:schemeClr val="accent4">
                  <a:lumMod val="75000"/>
                </a:schemeClr>
              </a:solidFill>
              <a:latin typeface="Gabriola" panose="04040605051002020D02" pitchFamily="82" charset="0"/>
            </a:endParaRPr>
          </a:p>
        </p:txBody>
      </p:sp>
    </p:spTree>
    <p:extLst>
      <p:ext uri="{BB962C8B-B14F-4D97-AF65-F5344CB8AC3E}">
        <p14:creationId xmlns:p14="http://schemas.microsoft.com/office/powerpoint/2010/main" val="39583610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Резеда\Desktop\шахматы фото\фото 10.02.2020\IMG-20200210-WA0017.jpg"/>
          <p:cNvPicPr>
            <a:picLocks noChangeAspect="1" noChangeArrowheads="1"/>
          </p:cNvPicPr>
          <p:nvPr/>
        </p:nvPicPr>
        <p:blipFill rotWithShape="1">
          <a:blip r:embed="rId2">
            <a:extLst>
              <a:ext uri="{28A0092B-C50C-407E-A947-70E740481C1C}">
                <a14:useLocalDpi xmlns:a14="http://schemas.microsoft.com/office/drawing/2010/main" val="0"/>
              </a:ext>
            </a:extLst>
          </a:blip>
          <a:srcRect t="4396" r="9723" b="5751"/>
          <a:stretch/>
        </p:blipFill>
        <p:spPr bwMode="auto">
          <a:xfrm>
            <a:off x="179512" y="289843"/>
            <a:ext cx="3600400" cy="5614131"/>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7171" name="Picture 3" descr="C:\Users\Резеда\Desktop\шахматы фото\фото 10.02.2020\IMG-20200208-WA0014.jpe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82" t="7703" r="14549" b="2997"/>
          <a:stretch/>
        </p:blipFill>
        <p:spPr bwMode="auto">
          <a:xfrm rot="5400000">
            <a:off x="3606300" y="777155"/>
            <a:ext cx="3096062" cy="2028758"/>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7172" name="Picture 4" descr="C:\Users\Резеда\Desktop\шахматы фото\фото 10.02.2020\IMG-20200208-WA0012.jpe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2126" t="9778" r="9055" b="8166"/>
          <a:stretch/>
        </p:blipFill>
        <p:spPr bwMode="auto">
          <a:xfrm rot="5400000">
            <a:off x="6202453" y="1510515"/>
            <a:ext cx="3217167" cy="2301610"/>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7173" name="Picture 5" descr="C:\Users\Резеда\Desktop\шахматы фото\фото 10.02.2020\IMG-20200208-WA0016.jpe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417" r="7366"/>
          <a:stretch/>
        </p:blipFill>
        <p:spPr bwMode="auto">
          <a:xfrm rot="5400000">
            <a:off x="4067857" y="4077159"/>
            <a:ext cx="2769631" cy="1905362"/>
          </a:xfrm>
          <a:prstGeom prst="rect">
            <a:avLst/>
          </a:prstGeom>
          <a:ln w="88900" cap="sq" cmpd="thickThin">
            <a:solidFill>
              <a:schemeClr val="accent4">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4722969"/>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Кнопка">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166</TotalTime>
  <Words>448</Words>
  <Application>Microsoft Office PowerPoint</Application>
  <PresentationFormat>Экран (4:3)</PresentationFormat>
  <Paragraphs>34</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Воздушный поток</vt:lpstr>
      <vt:lpstr>Мухутдинова  Резеда Фависовна</vt:lpstr>
      <vt:lpstr>Презентация PowerPoint</vt:lpstr>
      <vt:lpstr>Презентация PowerPoint</vt:lpstr>
      <vt:lpstr>Презентация PowerPoint</vt:lpstr>
      <vt:lpstr>Презентация PowerPoint</vt:lpstr>
      <vt:lpstr>Презентация PowerPoint</vt:lpstr>
      <vt:lpstr>Наше «Шахматное королевство »</vt:lpstr>
      <vt:lpstr>   В шахматном королевстве часто устраивают балы. Мы придумали нарядные костюмы для Ладьи, чтобы одеть на бал.</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Наше творчество</vt:lpstr>
      <vt:lpstr>УЙНАРГА ӨЙРӘНӘМ...  Өстәлдә ята такта Шакмаклар бары анда. Кулым сузыла акка, Тезәрмен мин барын да.  Өйрәтә укытучым миңа Фигуралар йөрешен. Өйрәнермен тырышып Дустым торсын сөенеп.  Фигуралар күп, әлбәттә, Кирәк барсын белергә. Ә хәзергә тырышабыз Яхшылап өйрәнергә. </vt:lpstr>
      <vt:lpstr>Презентация PowerPoint</vt:lpstr>
      <vt:lpstr>Презентация PowerPoint</vt:lpstr>
      <vt:lpstr>Наши достижения</vt:lpstr>
      <vt:lpstr>Шахматные турниры</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Мухутдинова  Резеда Фависовна</dc:title>
  <dc:creator>Резеда</dc:creator>
  <cp:lastModifiedBy>Резеда</cp:lastModifiedBy>
  <cp:revision>22</cp:revision>
  <dcterms:created xsi:type="dcterms:W3CDTF">2020-05-27T10:12:22Z</dcterms:created>
  <dcterms:modified xsi:type="dcterms:W3CDTF">2020-05-27T22:50:22Z</dcterms:modified>
</cp:coreProperties>
</file>